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65" r:id="rId6"/>
    <p:sldId id="264" r:id="rId7"/>
    <p:sldId id="266" r:id="rId8"/>
    <p:sldId id="267" r:id="rId9"/>
    <p:sldId id="262" r:id="rId10"/>
    <p:sldId id="268" r:id="rId11"/>
    <p:sldId id="269" r:id="rId12"/>
    <p:sldId id="258" r:id="rId13"/>
    <p:sldId id="257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2C7-E317-4EFD-A3B7-CE9ABF435AC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806C-3EDF-4772-8FE2-B7C615FF3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2C7-E317-4EFD-A3B7-CE9ABF435AC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806C-3EDF-4772-8FE2-B7C615FF3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2C7-E317-4EFD-A3B7-CE9ABF435AC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806C-3EDF-4772-8FE2-B7C615FF3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2C7-E317-4EFD-A3B7-CE9ABF435AC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806C-3EDF-4772-8FE2-B7C615FF3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2C7-E317-4EFD-A3B7-CE9ABF435AC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806C-3EDF-4772-8FE2-B7C615FF3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2C7-E317-4EFD-A3B7-CE9ABF435AC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806C-3EDF-4772-8FE2-B7C615FF3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2C7-E317-4EFD-A3B7-CE9ABF435AC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806C-3EDF-4772-8FE2-B7C615FF3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2C7-E317-4EFD-A3B7-CE9ABF435AC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806C-3EDF-4772-8FE2-B7C615FF3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2C7-E317-4EFD-A3B7-CE9ABF435AC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806C-3EDF-4772-8FE2-B7C615FF3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2C7-E317-4EFD-A3B7-CE9ABF435AC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806C-3EDF-4772-8FE2-B7C615FF3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72C7-E317-4EFD-A3B7-CE9ABF435AC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806C-3EDF-4772-8FE2-B7C615FF3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72C7-E317-4EFD-A3B7-CE9ABF435AC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806C-3EDF-4772-8FE2-B7C615FF3A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velib.ru/author/119688-anna-mass" TargetMode="External"/><Relationship Id="rId3" Type="http://schemas.openxmlformats.org/officeDocument/2006/relationships/hyperlink" Target="https://www.livelib.ru/book/1001508312-ya-i-kostya-moj-starshij-brat-sbornik-anna-mass" TargetMode="External"/><Relationship Id="rId7" Type="http://schemas.openxmlformats.org/officeDocument/2006/relationships/hyperlink" Target="https://www.livelib.ru/book/1001070293-krugovaya-lapta-anna-mass" TargetMode="External"/><Relationship Id="rId2" Type="http://schemas.openxmlformats.org/officeDocument/2006/relationships/hyperlink" Target="https://www.livelib.ru/book/1000991447-raznotsvetnye-cherepki-sbornik-anna-ma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velib.ru/book/1002979091-na-kolodozere-anna-mass" TargetMode="External"/><Relationship Id="rId5" Type="http://schemas.openxmlformats.org/officeDocument/2006/relationships/hyperlink" Target="https://www.livelib.ru/book/1001577676-neobyknovennaya-vstrecha-anna-mass" TargetMode="External"/><Relationship Id="rId4" Type="http://schemas.openxmlformats.org/officeDocument/2006/relationships/hyperlink" Target="https://www.livelib.ru/book/1001130545-trudnyj-ekzamen-sbornik-anna-mass" TargetMode="External"/><Relationship Id="rId9" Type="http://schemas.openxmlformats.org/officeDocument/2006/relationships/hyperlink" Target="https://www.rulit.me/data/programs/images/pisatelskie-dachi-risunki-po-pamyati_346485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9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Анна Владимировна Масс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252558"/>
          </a:xfrm>
        </p:spPr>
        <p:txBody>
          <a:bodyPr/>
          <a:lstStyle/>
          <a:p>
            <a:r>
              <a:rPr lang="ru-RU" dirty="0" smtClean="0"/>
              <a:t>(к </a:t>
            </a:r>
            <a:r>
              <a:rPr lang="ru-RU" b="1" dirty="0" smtClean="0"/>
              <a:t>85</a:t>
            </a:r>
            <a:r>
              <a:rPr lang="ru-RU" dirty="0" smtClean="0"/>
              <a:t> -</a:t>
            </a:r>
            <a:r>
              <a:rPr lang="ru-RU" dirty="0" err="1" smtClean="0"/>
              <a:t>летию</a:t>
            </a:r>
            <a:r>
              <a:rPr lang="ru-RU" dirty="0" smtClean="0"/>
              <a:t>  со дня рождения русской детской писательницы) </a:t>
            </a:r>
            <a:endParaRPr lang="ru-RU" dirty="0"/>
          </a:p>
        </p:txBody>
      </p:sp>
      <p:pic>
        <p:nvPicPr>
          <p:cNvPr id="4" name="Рисунок 3" descr="o-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706880"/>
            <a:ext cx="4876800" cy="34442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Georgia" pitchFamily="18" charset="0"/>
              </a:rPr>
              <a:t>МБУК «</a:t>
            </a:r>
            <a:r>
              <a:rPr lang="ru-RU" dirty="0" err="1" smtClean="0">
                <a:solidFill>
                  <a:srgbClr val="7030A0"/>
                </a:solidFill>
                <a:latin typeface="Georgia" pitchFamily="18" charset="0"/>
              </a:rPr>
              <a:t>Троицко-Печорская</a:t>
            </a:r>
            <a:r>
              <a:rPr lang="ru-RU" dirty="0" smtClean="0">
                <a:solidFill>
                  <a:srgbClr val="7030A0"/>
                </a:solidFill>
                <a:latin typeface="Georgia" pitchFamily="18" charset="0"/>
              </a:rPr>
              <a:t> МЦБ» </a:t>
            </a:r>
            <a:r>
              <a:rPr lang="ru-RU" sz="4400" dirty="0" smtClean="0">
                <a:solidFill>
                  <a:srgbClr val="7030A0"/>
                </a:solidFill>
                <a:latin typeface="Georgia" pitchFamily="18" charset="0"/>
              </a:rPr>
              <a:t/>
            </a:r>
            <a:br>
              <a:rPr lang="ru-RU" sz="4400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Georgia" pitchFamily="18" charset="0"/>
              </a:rPr>
              <a:t>Отдел информационно-библиографической деятельности</a:t>
            </a:r>
            <a:r>
              <a:rPr lang="ru-RU" sz="4400" dirty="0" smtClean="0">
                <a:latin typeface="Georgia" pitchFamily="18" charset="0"/>
              </a:rPr>
              <a:t/>
            </a:r>
            <a:br>
              <a:rPr lang="ru-RU" sz="4400" dirty="0" smtClean="0">
                <a:latin typeface="Georgia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nna_Mass__Na_Kolodoze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357298"/>
            <a:ext cx="3270656" cy="4071966"/>
          </a:xfrm>
        </p:spPr>
      </p:pic>
      <p:sp>
        <p:nvSpPr>
          <p:cNvPr id="5" name="Прямоугольник 4"/>
          <p:cNvSpPr/>
          <p:nvPr/>
        </p:nvSpPr>
        <p:spPr>
          <a:xfrm>
            <a:off x="3929058" y="1000108"/>
            <a:ext cx="492922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eorgia" pitchFamily="18" charset="0"/>
              </a:rPr>
              <a:t>	Материалом </a:t>
            </a:r>
            <a:r>
              <a:rPr lang="ru-RU" sz="2000" dirty="0">
                <a:latin typeface="Georgia" pitchFamily="18" charset="0"/>
              </a:rPr>
              <a:t>для этой книги послужила жизнь реального человека – Ирины Константиновны Богдановой, пожилой колхозницы, живущей сейчас в одной из деревень Карелии. А. Масс воспроизводит рассказы Богдановой о своей жизни, сохраняя своеобразие северного говора рассказчицы, поэтичность и сказочность ее повествовательной манеры. Перед читателем проходит жизнь человека простого, но далеко не заурядного, талантливого, цельного, не сломленного выпавшими на ее долю испытаниями</a:t>
            </a:r>
            <a:r>
              <a:rPr lang="ru-RU" sz="2000" dirty="0" smtClean="0">
                <a:latin typeface="Georgia" pitchFamily="18" charset="0"/>
              </a:rPr>
              <a:t>.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nna_Mass__Krugovaya_lapt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85860"/>
            <a:ext cx="3099149" cy="4214842"/>
          </a:xfrm>
        </p:spPr>
      </p:pic>
      <p:sp>
        <p:nvSpPr>
          <p:cNvPr id="5" name="Прямоугольник 4"/>
          <p:cNvSpPr/>
          <p:nvPr/>
        </p:nvSpPr>
        <p:spPr>
          <a:xfrm>
            <a:off x="3571868" y="500042"/>
            <a:ext cx="50006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eorgia" pitchFamily="18" charset="0"/>
              </a:rPr>
              <a:t>	Это </a:t>
            </a:r>
            <a:r>
              <a:rPr lang="ru-RU" sz="2000" dirty="0">
                <a:latin typeface="Georgia" pitchFamily="18" charset="0"/>
              </a:rPr>
              <a:t>повесть о воспитании чувств, о судьбе потомственной </a:t>
            </a:r>
            <a:r>
              <a:rPr lang="ru-RU" sz="2000" dirty="0" smtClean="0">
                <a:latin typeface="Georgia" pitchFamily="18" charset="0"/>
              </a:rPr>
              <a:t>интеллигенции</a:t>
            </a:r>
            <a:r>
              <a:rPr lang="ru-RU" sz="2000" dirty="0">
                <a:latin typeface="Georgia" pitchFamily="18" charset="0"/>
              </a:rPr>
              <a:t>, расслоенной в нескольких поколениях. Анна Масс </a:t>
            </a:r>
            <a:r>
              <a:rPr lang="ru-RU" sz="2000" dirty="0" smtClean="0">
                <a:latin typeface="Georgia" pitchFamily="18" charset="0"/>
              </a:rPr>
              <a:t>рассказывает </a:t>
            </a:r>
            <a:r>
              <a:rPr lang="ru-RU" sz="2000" dirty="0">
                <a:latin typeface="Georgia" pitchFamily="18" charset="0"/>
              </a:rPr>
              <a:t>о прошлом и настоящем своей семьи. Она движется то по течению времени, то против течения, то как бы перебрасывает мостки от одного </a:t>
            </a:r>
            <a:r>
              <a:rPr lang="ru-RU" sz="2000" dirty="0" smtClean="0">
                <a:latin typeface="Georgia" pitchFamily="18" charset="0"/>
              </a:rPr>
              <a:t>берега </a:t>
            </a:r>
            <a:r>
              <a:rPr lang="ru-RU" sz="2000" dirty="0">
                <a:latin typeface="Georgia" pitchFamily="18" charset="0"/>
              </a:rPr>
              <a:t>воспоминаний до другого, пристально всматриваясь в бегущие </a:t>
            </a:r>
            <a:r>
              <a:rPr lang="ru-RU" sz="2000" dirty="0" smtClean="0">
                <a:latin typeface="Georgia" pitchFamily="18" charset="0"/>
              </a:rPr>
              <a:t>десятилетия</a:t>
            </a:r>
            <a:r>
              <a:rPr lang="ru-RU" sz="2000" dirty="0">
                <a:latin typeface="Georgia" pitchFamily="18" charset="0"/>
              </a:rPr>
              <a:t>. Это повесть о внутреннем мире ребенка, подростка, трудно </a:t>
            </a:r>
            <a:r>
              <a:rPr lang="ru-RU" sz="2000" dirty="0" smtClean="0">
                <a:latin typeface="Georgia" pitchFamily="18" charset="0"/>
              </a:rPr>
              <a:t>адаптирующегося </a:t>
            </a:r>
            <a:r>
              <a:rPr lang="ru-RU" sz="2000" dirty="0">
                <a:latin typeface="Georgia" pitchFamily="18" charset="0"/>
              </a:rPr>
              <a:t>к требованиям школьной жизни. Сейчас, когда школьные </a:t>
            </a:r>
            <a:r>
              <a:rPr lang="ru-RU" sz="2000" dirty="0" smtClean="0">
                <a:latin typeface="Georgia" pitchFamily="18" charset="0"/>
              </a:rPr>
              <a:t>проблемы </a:t>
            </a:r>
            <a:r>
              <a:rPr lang="ru-RU" sz="2000" dirty="0">
                <a:latin typeface="Georgia" pitchFamily="18" charset="0"/>
              </a:rPr>
              <a:t>высветились во всей своей остроте, голоса героев повести звучат особенно тревожно. В них и боль, и осмысление, и поиски верного пути</a:t>
            </a:r>
            <a:r>
              <a:rPr lang="ru-RU" sz="2000" dirty="0" smtClean="0">
                <a:latin typeface="Georgia" pitchFamily="18" charset="0"/>
              </a:rPr>
              <a:t>.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1000108"/>
            <a:ext cx="6186502" cy="51260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000" dirty="0" smtClean="0">
                <a:latin typeface="Georgia" pitchFamily="18" charset="0"/>
              </a:rPr>
              <a:t>Новые  книги  </a:t>
            </a:r>
            <a:r>
              <a:rPr lang="ru-RU" sz="2000" dirty="0">
                <a:latin typeface="Georgia" pitchFamily="18" charset="0"/>
              </a:rPr>
              <a:t>Анны Масс </a:t>
            </a:r>
            <a:r>
              <a:rPr lang="ru-RU" sz="2000" dirty="0" err="1" smtClean="0">
                <a:latin typeface="Georgia" pitchFamily="18" charset="0"/>
              </a:rPr>
              <a:t>автобиографичны</a:t>
            </a:r>
            <a:r>
              <a:rPr lang="ru-RU" sz="2000" dirty="0" smtClean="0">
                <a:latin typeface="Georgia" pitchFamily="18" charset="0"/>
              </a:rPr>
              <a:t>. Они </a:t>
            </a:r>
            <a:r>
              <a:rPr lang="ru-RU" sz="2000" dirty="0">
                <a:latin typeface="Georgia" pitchFamily="18" charset="0"/>
              </a:rPr>
              <a:t>о детстве и отрочестве, тесно связанных с Театром имени Вахтангова. О поколении «</a:t>
            </a:r>
            <a:r>
              <a:rPr lang="ru-RU" sz="2000" dirty="0" err="1">
                <a:latin typeface="Georgia" pitchFamily="18" charset="0"/>
              </a:rPr>
              <a:t>вахтанговских</a:t>
            </a:r>
            <a:r>
              <a:rPr lang="ru-RU" sz="2000" dirty="0">
                <a:latin typeface="Georgia" pitchFamily="18" charset="0"/>
              </a:rPr>
              <a:t> детей», которые жили рядом, много времени проводили вместе — в школе, во дворе, в арбатских переулках, в пионерском лагере — и сохранили дружбу на всю жизнь.</a:t>
            </a:r>
          </a:p>
          <a:p>
            <a:pPr algn="just">
              <a:buNone/>
            </a:pPr>
            <a:r>
              <a:rPr lang="ru-RU" sz="2000" dirty="0">
                <a:latin typeface="Georgia" pitchFamily="18" charset="0"/>
              </a:rPr>
              <a:t/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	Написаны </a:t>
            </a:r>
            <a:r>
              <a:rPr lang="ru-RU" sz="2000" dirty="0">
                <a:latin typeface="Georgia" pitchFamily="18" charset="0"/>
              </a:rPr>
              <a:t>легким, изящным слогом. </a:t>
            </a:r>
            <a:r>
              <a:rPr lang="ru-RU" sz="2000" dirty="0" smtClean="0">
                <a:latin typeface="Georgia" pitchFamily="18" charset="0"/>
              </a:rPr>
              <a:t>Будут интересны </a:t>
            </a:r>
            <a:r>
              <a:rPr lang="ru-RU" sz="2000" dirty="0">
                <a:latin typeface="Georgia" pitchFamily="18" charset="0"/>
              </a:rPr>
              <a:t>самому широкому кругу читателей.</a:t>
            </a:r>
          </a:p>
          <a:p>
            <a:endParaRPr lang="ru-RU" dirty="0"/>
          </a:p>
        </p:txBody>
      </p:sp>
      <p:pic>
        <p:nvPicPr>
          <p:cNvPr id="5" name="Рисунок 4" descr="pisatelskie-dachi-risunki-po-pamyati_3464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2032062" cy="3181446"/>
          </a:xfrm>
          <a:prstGeom prst="rect">
            <a:avLst/>
          </a:prstGeom>
        </p:spPr>
      </p:pic>
      <p:pic>
        <p:nvPicPr>
          <p:cNvPr id="6" name="Рисунок 5" descr="pesochnye-chasy_41358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286124"/>
            <a:ext cx="2161939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85786" y="428604"/>
            <a:ext cx="8015286" cy="614364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Georgia" pitchFamily="18" charset="0"/>
              </a:rPr>
              <a:t>1967. Жестокое солнце: Повесть в девяти новеллах. 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1970</a:t>
            </a:r>
            <a:r>
              <a:rPr lang="ru-RU" dirty="0">
                <a:latin typeface="Georgia" pitchFamily="18" charset="0"/>
              </a:rPr>
              <a:t>. Разноцветные черепки: Повесть и рассказы. 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1972</a:t>
            </a:r>
            <a:r>
              <a:rPr lang="ru-RU" dirty="0">
                <a:latin typeface="Georgia" pitchFamily="18" charset="0"/>
              </a:rPr>
              <a:t>. Деревянный тюлень. 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1975</a:t>
            </a:r>
            <a:r>
              <a:rPr lang="ru-RU" dirty="0">
                <a:latin typeface="Georgia" pitchFamily="18" charset="0"/>
              </a:rPr>
              <a:t>. Воробей на снегу: Повесть и рассказы. 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1975</a:t>
            </a:r>
            <a:r>
              <a:rPr lang="ru-RU" dirty="0">
                <a:latin typeface="Georgia" pitchFamily="18" charset="0"/>
              </a:rPr>
              <a:t>. Я и Костя, мой старший брат: Повесть и рассказы. 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1976</a:t>
            </a:r>
            <a:r>
              <a:rPr lang="ru-RU" dirty="0">
                <a:latin typeface="Georgia" pitchFamily="18" charset="0"/>
              </a:rPr>
              <a:t>. Трудный экзамен: Рассказы. — 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1979</a:t>
            </a:r>
            <a:r>
              <a:rPr lang="ru-RU" dirty="0">
                <a:latin typeface="Georgia" pitchFamily="18" charset="0"/>
              </a:rPr>
              <a:t>. Необыкновенная встреча: Повесть. 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1982</a:t>
            </a:r>
            <a:r>
              <a:rPr lang="ru-RU" dirty="0">
                <a:latin typeface="Georgia" pitchFamily="18" charset="0"/>
              </a:rPr>
              <a:t>. Белое чудо: Рассказы и повести. 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1982</a:t>
            </a:r>
            <a:r>
              <a:rPr lang="ru-RU" dirty="0">
                <a:latin typeface="Georgia" pitchFamily="18" charset="0"/>
              </a:rPr>
              <a:t>. На </a:t>
            </a:r>
            <a:r>
              <a:rPr lang="ru-RU" dirty="0" err="1">
                <a:latin typeface="Georgia" pitchFamily="18" charset="0"/>
              </a:rPr>
              <a:t>Колодезере</a:t>
            </a:r>
            <a:r>
              <a:rPr lang="ru-RU" dirty="0">
                <a:latin typeface="Georgia" pitchFamily="18" charset="0"/>
              </a:rPr>
              <a:t>: Рассказы Ирины Константиновны Богдановой. 1984. Мальчик и снег: Рассказы и повесть</a:t>
            </a:r>
            <a:r>
              <a:rPr lang="ru-RU" dirty="0" smtClean="0">
                <a:latin typeface="Georgia" pitchFamily="18" charset="0"/>
              </a:rPr>
              <a:t>.</a:t>
            </a:r>
          </a:p>
          <a:p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>
                <a:latin typeface="Georgia" pitchFamily="18" charset="0"/>
              </a:rPr>
              <a:t>1990. Прогулка под дождём. Рассказы. 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1990</a:t>
            </a:r>
            <a:r>
              <a:rPr lang="ru-RU" dirty="0">
                <a:latin typeface="Georgia" pitchFamily="18" charset="0"/>
              </a:rPr>
              <a:t>. Круговая лапта. 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1991</a:t>
            </a:r>
            <a:r>
              <a:rPr lang="ru-RU" dirty="0">
                <a:latin typeface="Georgia" pitchFamily="18" charset="0"/>
              </a:rPr>
              <a:t>. Лепешки на прутиках (сборник</a:t>
            </a:r>
            <a:r>
              <a:rPr lang="ru-RU" dirty="0" smtClean="0">
                <a:latin typeface="Georgia" pitchFamily="18" charset="0"/>
              </a:rPr>
              <a:t>)</a:t>
            </a:r>
          </a:p>
          <a:p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>
                <a:latin typeface="Georgia" pitchFamily="18" charset="0"/>
              </a:rPr>
              <a:t>1997. </a:t>
            </a:r>
            <a:r>
              <a:rPr lang="ru-RU" dirty="0" err="1">
                <a:latin typeface="Georgia" pitchFamily="18" charset="0"/>
              </a:rPr>
              <a:t>Ниша.Московская</a:t>
            </a:r>
            <a:r>
              <a:rPr lang="ru-RU" dirty="0">
                <a:latin typeface="Georgia" pitchFamily="18" charset="0"/>
              </a:rPr>
              <a:t> повесть. 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2005</a:t>
            </a:r>
            <a:r>
              <a:rPr lang="ru-RU" dirty="0">
                <a:latin typeface="Georgia" pitchFamily="18" charset="0"/>
              </a:rPr>
              <a:t>. </a:t>
            </a:r>
            <a:r>
              <a:rPr lang="ru-RU" dirty="0" err="1">
                <a:latin typeface="Georgia" pitchFamily="18" charset="0"/>
              </a:rPr>
              <a:t>Вахтанговские</a:t>
            </a:r>
            <a:r>
              <a:rPr lang="ru-RU" dirty="0">
                <a:latin typeface="Georgia" pitchFamily="18" charset="0"/>
              </a:rPr>
              <a:t> дети. 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2012</a:t>
            </a:r>
            <a:r>
              <a:rPr lang="ru-RU" dirty="0">
                <a:latin typeface="Georgia" pitchFamily="18" charset="0"/>
              </a:rPr>
              <a:t>. Писательские дачи</a:t>
            </a:r>
            <a:r>
              <a:rPr lang="ru-RU" dirty="0" smtClean="0">
                <a:latin typeface="Georgia" pitchFamily="18" charset="0"/>
              </a:rPr>
              <a:t>.</a:t>
            </a:r>
          </a:p>
          <a:p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>
                <a:latin typeface="Georgia" pitchFamily="18" charset="0"/>
              </a:rPr>
              <a:t>2014. Песочные часы 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2017</a:t>
            </a:r>
            <a:r>
              <a:rPr lang="ru-RU" dirty="0">
                <a:latin typeface="Georgia" pitchFamily="18" charset="0"/>
              </a:rPr>
              <a:t>. Домашний…</a:t>
            </a: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Georgia" pitchFamily="18" charset="0"/>
                <a:hlinkClick r:id="rId2"/>
              </a:rPr>
              <a:t>https://u.livelib.ru/author/1000119688/r/oo55zhhn/o-r.jpg</a:t>
            </a:r>
            <a:r>
              <a:rPr lang="ru-RU" dirty="0" smtClean="0">
                <a:latin typeface="Georgia" pitchFamily="18" charset="0"/>
                <a:hlinkClick r:id="rId2"/>
              </a:rPr>
              <a:t> </a:t>
            </a:r>
          </a:p>
          <a:p>
            <a:r>
              <a:rPr lang="ru-RU" dirty="0" smtClean="0">
                <a:latin typeface="Georgia" pitchFamily="18" charset="0"/>
                <a:hlinkClick r:id="rId2"/>
              </a:rPr>
              <a:t>https://www.livelib.ru/book/1000991447-raznotsvetnye-cherepki-sbornik-anna-mass</a:t>
            </a:r>
            <a:r>
              <a:rPr lang="ru-RU" dirty="0" smtClean="0">
                <a:latin typeface="Georgia" pitchFamily="18" charset="0"/>
              </a:rPr>
              <a:t> </a:t>
            </a:r>
          </a:p>
          <a:p>
            <a:r>
              <a:rPr lang="ru-RU" dirty="0" smtClean="0">
                <a:latin typeface="Georgia" pitchFamily="18" charset="0"/>
                <a:hlinkClick r:id="rId3"/>
              </a:rPr>
              <a:t>https://www.livelib.ru/book/1001508312-ya-i-kostya-moj-starshij-brat-sbornik-anna-mass</a:t>
            </a:r>
            <a:r>
              <a:rPr lang="ru-RU" dirty="0" smtClean="0">
                <a:latin typeface="Georgia" pitchFamily="18" charset="0"/>
              </a:rPr>
              <a:t> </a:t>
            </a:r>
          </a:p>
          <a:p>
            <a:r>
              <a:rPr lang="ru-RU" dirty="0" smtClean="0">
                <a:latin typeface="Georgia" pitchFamily="18" charset="0"/>
                <a:hlinkClick r:id="rId4"/>
              </a:rPr>
              <a:t>https://www.livelib.ru/book/1001130545-trudnyj-ekzamen-sbornik-anna-mass</a:t>
            </a:r>
            <a:r>
              <a:rPr lang="ru-RU" dirty="0" smtClean="0">
                <a:latin typeface="Georgia" pitchFamily="18" charset="0"/>
              </a:rPr>
              <a:t> </a:t>
            </a:r>
          </a:p>
          <a:p>
            <a:r>
              <a:rPr lang="ru-RU" dirty="0" smtClean="0">
                <a:latin typeface="Georgia" pitchFamily="18" charset="0"/>
                <a:hlinkClick r:id="rId5"/>
              </a:rPr>
              <a:t>https://www.livelib.ru/book/1001577676-neobyknovennaya-vstrecha-anna-mass</a:t>
            </a:r>
            <a:r>
              <a:rPr lang="ru-RU" dirty="0" smtClean="0">
                <a:latin typeface="Georgia" pitchFamily="18" charset="0"/>
              </a:rPr>
              <a:t> </a:t>
            </a:r>
          </a:p>
          <a:p>
            <a:r>
              <a:rPr lang="ru-RU" dirty="0" smtClean="0">
                <a:latin typeface="Georgia" pitchFamily="18" charset="0"/>
                <a:hlinkClick r:id="rId6"/>
              </a:rPr>
              <a:t>https://www.livelib.ru/book/1002979091-na-kolodozere-anna-mass</a:t>
            </a:r>
            <a:r>
              <a:rPr lang="ru-RU" dirty="0" smtClean="0">
                <a:latin typeface="Georgia" pitchFamily="18" charset="0"/>
              </a:rPr>
              <a:t> </a:t>
            </a:r>
          </a:p>
          <a:p>
            <a:r>
              <a:rPr lang="ru-RU" dirty="0" smtClean="0">
                <a:latin typeface="Georgia" pitchFamily="18" charset="0"/>
                <a:hlinkClick r:id="rId7"/>
              </a:rPr>
              <a:t>https://www.livelib.ru/book/1001070293-krugovaya-lapta-anna-mass</a:t>
            </a:r>
            <a:r>
              <a:rPr lang="ru-RU" dirty="0" smtClean="0">
                <a:latin typeface="Georgia" pitchFamily="18" charset="0"/>
              </a:rPr>
              <a:t> </a:t>
            </a:r>
          </a:p>
          <a:p>
            <a:r>
              <a:rPr lang="ru-RU" dirty="0" smtClean="0">
                <a:hlinkClick r:id="rId8"/>
              </a:rPr>
              <a:t>https://www.livelib.ru/author/119688-anna-mass</a:t>
            </a:r>
            <a:r>
              <a:rPr lang="ru-RU" dirty="0" smtClean="0"/>
              <a:t> </a:t>
            </a:r>
            <a:endParaRPr lang="ru-RU" u="sng" dirty="0" smtClean="0">
              <a:hlinkClick r:id="rId9"/>
            </a:endParaRPr>
          </a:p>
          <a:p>
            <a:r>
              <a:rPr lang="en-US" u="sng" dirty="0" smtClean="0">
                <a:hlinkClick r:id="rId9"/>
              </a:rPr>
              <a:t>https://www.livelib.ru/book/1000991447-raznotsvetnye-cherepki-sbornik-anna-mass</a:t>
            </a:r>
            <a:r>
              <a:rPr lang="ru-RU" u="sng" dirty="0" smtClean="0">
                <a:hlinkClick r:id="rId9"/>
              </a:rPr>
              <a:t> </a:t>
            </a:r>
          </a:p>
          <a:p>
            <a:r>
              <a:rPr lang="ru-RU" sz="2000" dirty="0" smtClean="0">
                <a:latin typeface="Georgia" pitchFamily="18" charset="0"/>
              </a:rPr>
              <a:t>Составитель: </a:t>
            </a:r>
            <a:r>
              <a:rPr lang="ru-RU" sz="2000" dirty="0" err="1" smtClean="0">
                <a:latin typeface="Georgia" pitchFamily="18" charset="0"/>
              </a:rPr>
              <a:t>Красноусова</a:t>
            </a:r>
            <a:r>
              <a:rPr lang="ru-RU" sz="2000" dirty="0" smtClean="0">
                <a:latin typeface="Georgia" pitchFamily="18" charset="0"/>
              </a:rPr>
              <a:t> Н.С. 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939784"/>
          </a:xfrm>
        </p:spPr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7929618" cy="4400568"/>
          </a:xfrm>
        </p:spPr>
        <p:txBody>
          <a:bodyPr>
            <a:normAutofit fontScale="92500"/>
          </a:bodyPr>
          <a:lstStyle/>
          <a:p>
            <a:pPr indent="284163" algn="just">
              <a:buNone/>
            </a:pPr>
            <a:r>
              <a:rPr lang="ru-RU" b="1" dirty="0" smtClean="0"/>
              <a:t>	</a:t>
            </a:r>
            <a:r>
              <a:rPr lang="ru-RU" dirty="0" smtClean="0"/>
              <a:t> </a:t>
            </a:r>
            <a:r>
              <a:rPr lang="ru-RU" dirty="0" smtClean="0">
                <a:latin typeface="Georgia" pitchFamily="18" charset="0"/>
              </a:rPr>
              <a:t>Родилась Анна Владимировна 6 апреля в 1935 году, в Москве, в семье 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>
                <a:latin typeface="Georgia" pitchFamily="18" charset="0"/>
              </a:rPr>
              <a:t>известного драматурга Владимира Захаровича </a:t>
            </a:r>
            <a:r>
              <a:rPr lang="ru-RU" dirty="0" smtClean="0">
                <a:latin typeface="Georgia" pitchFamily="18" charset="0"/>
              </a:rPr>
              <a:t>Масса и </a:t>
            </a:r>
            <a:r>
              <a:rPr lang="ru-RU" dirty="0" smtClean="0">
                <a:latin typeface="Georgia" pitchFamily="18" charset="0"/>
              </a:rPr>
              <a:t>актрисы театра им. Вахтангова</a:t>
            </a:r>
            <a:r>
              <a:rPr lang="ru-RU" dirty="0" smtClean="0">
                <a:latin typeface="Georgia" pitchFamily="18" charset="0"/>
              </a:rPr>
              <a:t>. Окончила </a:t>
            </a:r>
            <a:r>
              <a:rPr lang="ru-RU" dirty="0">
                <a:latin typeface="Georgia" pitchFamily="18" charset="0"/>
              </a:rPr>
              <a:t>Филологический факультет МГУ (1960). Член Союза писателей СССР с 1972 года, в настоящий момент — член Союза писателей России. Автор 17 книг для детей и взрослых.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		Детство </a:t>
            </a:r>
            <a:r>
              <a:rPr lang="ru-RU" dirty="0">
                <a:latin typeface="Georgia" pitchFamily="18" charset="0"/>
              </a:rPr>
              <a:t>ее было тесно связано с Арбатом и его окрестностями. А еще были годы эвакуации в Омске вместе с театром и ежегодные поездки в пионерский лагерь «</a:t>
            </a:r>
            <a:r>
              <a:rPr lang="ru-RU" dirty="0" err="1">
                <a:latin typeface="Georgia" pitchFamily="18" charset="0"/>
              </a:rPr>
              <a:t>Плёсково</a:t>
            </a:r>
            <a:r>
              <a:rPr lang="ru-RU" dirty="0">
                <a:latin typeface="Georgia" pitchFamily="18" charset="0"/>
              </a:rPr>
              <a:t>»: бывшая подмосковная усадьба графа </a:t>
            </a:r>
            <a:r>
              <a:rPr lang="ru-RU" dirty="0" smtClean="0">
                <a:latin typeface="Georgia" pitchFamily="18" charset="0"/>
              </a:rPr>
              <a:t>Шереметьева </a:t>
            </a:r>
            <a:r>
              <a:rPr lang="ru-RU" dirty="0">
                <a:latin typeface="Georgia" pitchFamily="18" charset="0"/>
              </a:rPr>
              <a:t>стала в советские годы базой отдыха </a:t>
            </a:r>
            <a:r>
              <a:rPr lang="ru-RU" dirty="0" err="1">
                <a:latin typeface="Georgia" pitchFamily="18" charset="0"/>
              </a:rPr>
              <a:t>артистов-вахтанговцев</a:t>
            </a:r>
            <a:r>
              <a:rPr lang="ru-RU" dirty="0">
                <a:latin typeface="Georgia" pitchFamily="18" charset="0"/>
              </a:rPr>
              <a:t> и их детей. Здесь проводили лето будущие известные артисты и режиссеры.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29718" cy="68580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</a:t>
            </a:r>
            <a:r>
              <a:rPr lang="ru-RU" sz="3900" dirty="0" smtClean="0">
                <a:latin typeface="Georgia" pitchFamily="18" charset="0"/>
              </a:rPr>
              <a:t>В </a:t>
            </a:r>
            <a:r>
              <a:rPr lang="ru-RU" sz="3900" dirty="0">
                <a:latin typeface="Georgia" pitchFamily="18" charset="0"/>
              </a:rPr>
              <a:t>1959 г. в журнале «Новый мир» была напечатана ее первая повесть-очерк «На целине». </a:t>
            </a:r>
            <a:endParaRPr lang="ru-RU" sz="3900" dirty="0">
              <a:latin typeface="Georgia" pitchFamily="18" charset="0"/>
            </a:endParaRPr>
          </a:p>
          <a:p>
            <a:pPr algn="just">
              <a:buNone/>
            </a:pPr>
            <a:r>
              <a:rPr lang="ru-RU" sz="3900" dirty="0" smtClean="0">
                <a:latin typeface="Georgia" pitchFamily="18" charset="0"/>
              </a:rPr>
              <a:t>		В </a:t>
            </a:r>
            <a:r>
              <a:rPr lang="ru-RU" sz="3900" dirty="0">
                <a:latin typeface="Georgia" pitchFamily="18" charset="0"/>
              </a:rPr>
              <a:t>1965 г. </a:t>
            </a:r>
            <a:r>
              <a:rPr lang="ru-RU" sz="3900" dirty="0" smtClean="0">
                <a:latin typeface="Georgia" pitchFamily="18" charset="0"/>
              </a:rPr>
              <a:t>выходят </a:t>
            </a:r>
            <a:r>
              <a:rPr lang="ru-RU" sz="3900" dirty="0">
                <a:latin typeface="Georgia" pitchFamily="18" charset="0"/>
              </a:rPr>
              <a:t>книги – «Жестокое солнце» о нефтяниках Калмыкии, «Воробей на снегу» о Мангышлаке. Одновременно Анна Масс пишет детские рассказы и повести. Выходят книги о детях «Разноцветные черепки», «Белое чудо», «Я и Костя, мой старший брат», «Необыкновенная встреча», «Трудный экзамен». Всего вышло 17 книг для детей и взрослых</a:t>
            </a:r>
            <a:r>
              <a:rPr lang="ru-RU" sz="3900" dirty="0" smtClean="0">
                <a:latin typeface="Georgia" pitchFamily="18" charset="0"/>
              </a:rPr>
              <a:t>.</a:t>
            </a:r>
          </a:p>
          <a:p>
            <a:pPr algn="just">
              <a:buNone/>
            </a:pPr>
            <a:r>
              <a:rPr lang="ru-RU" sz="3900" dirty="0">
                <a:latin typeface="Georgia" pitchFamily="18" charset="0"/>
              </a:rPr>
              <a:t>	</a:t>
            </a:r>
            <a:r>
              <a:rPr lang="ru-RU" sz="3900" dirty="0" smtClean="0">
                <a:latin typeface="Georgia" pitchFamily="18" charset="0"/>
              </a:rPr>
              <a:t>	Последние </a:t>
            </a:r>
            <a:r>
              <a:rPr lang="ru-RU" sz="3900" dirty="0">
                <a:latin typeface="Georgia" pitchFamily="18" charset="0"/>
              </a:rPr>
              <a:t>три книги – «Круговая лапта», «Ниша» и «</a:t>
            </a:r>
            <a:r>
              <a:rPr lang="ru-RU" sz="3900" dirty="0" err="1">
                <a:latin typeface="Georgia" pitchFamily="18" charset="0"/>
              </a:rPr>
              <a:t>Вахтанговские</a:t>
            </a:r>
            <a:r>
              <a:rPr lang="ru-RU" sz="3900" dirty="0">
                <a:latin typeface="Georgia" pitchFamily="18" charset="0"/>
              </a:rPr>
              <a:t> дети» - эти книги об эпохе, в которой прошла большая часть жизни автора</a:t>
            </a:r>
            <a:r>
              <a:rPr lang="ru-RU" sz="3900" dirty="0" smtClean="0">
                <a:latin typeface="Georgia" pitchFamily="18" charset="0"/>
              </a:rPr>
              <a:t>.</a:t>
            </a:r>
            <a:endParaRPr lang="ru-RU" sz="39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nna_Mass__Raznotsvetnye_cherepki_sborni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7" y="1811642"/>
            <a:ext cx="2643207" cy="3806218"/>
          </a:xfrm>
        </p:spPr>
      </p:pic>
      <p:sp>
        <p:nvSpPr>
          <p:cNvPr id="5" name="Прямоугольник 4"/>
          <p:cNvSpPr/>
          <p:nvPr/>
        </p:nvSpPr>
        <p:spPr>
          <a:xfrm>
            <a:off x="3500430" y="1571612"/>
            <a:ext cx="54292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eorgia" pitchFamily="18" charset="0"/>
              </a:rPr>
              <a:t>	Разноцветные </a:t>
            </a:r>
            <a:r>
              <a:rPr lang="ru-RU" sz="2000" dirty="0">
                <a:latin typeface="Georgia" pitchFamily="18" charset="0"/>
              </a:rPr>
              <a:t>черепки" - вторая книга А. Масс. Героиня, от лица которой ведется повествование в этой книге, - вначале дошкольница, потом школьница, потом студентка. Автор прослеживает основные этапы жизни и духовного созревания своей героини, показывает как, как меняется окружающая ее жизнь и, постепенно взрослея, меняется она сама. Писательницу интересует психология, внутренний мир детей, юношей и девушек.</a:t>
            </a: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endParaRPr lang="ru-RU" sz="2000" dirty="0">
              <a:latin typeface="Georgia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Знакомство с творчеством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ya-i-kostya-moj-starshij-brat_2045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285860"/>
            <a:ext cx="2975839" cy="4429156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86116" y="2500306"/>
            <a:ext cx="5543560" cy="2597137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Georgia" pitchFamily="18" charset="0"/>
              </a:rPr>
              <a:t>Повесть и рассказы о жизни советской семьи, о своеобразном и неповторимом мире отрочества</a:t>
            </a:r>
            <a:r>
              <a:rPr lang="ru-RU" sz="2000" dirty="0" smtClean="0">
                <a:latin typeface="Georgia" pitchFamily="18" charset="0"/>
              </a:rPr>
              <a:t>.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nna_Mass__Trudnyj_ekzamen_sborni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405518"/>
            <a:ext cx="2928958" cy="3880870"/>
          </a:xfrm>
        </p:spPr>
      </p:pic>
      <p:sp>
        <p:nvSpPr>
          <p:cNvPr id="5" name="Прямоугольник 4"/>
          <p:cNvSpPr/>
          <p:nvPr/>
        </p:nvSpPr>
        <p:spPr>
          <a:xfrm>
            <a:off x="3357554" y="1142984"/>
            <a:ext cx="50720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Georgia" pitchFamily="18" charset="0"/>
              </a:rPr>
              <a:t>Мир героев Анны Масс - в основном школьники средних и старших классов. Об их радостях и горестях, об удачах и неудачах в учебе, о взаимоотношениях с родителями и учителями, о дружбе и первой любви рассказывается в книге. Все герои книги - и дети, и взрослые - как бы держат в жизни трудные экзамены на право называться настоящим человеком - честным, смелым, открытым для всего хорошего, внимательным к окружающим его </a:t>
            </a:r>
            <a:r>
              <a:rPr lang="ru-RU" sz="2000" dirty="0" smtClean="0">
                <a:latin typeface="Georgia" pitchFamily="18" charset="0"/>
              </a:rPr>
              <a:t>людям.</a:t>
            </a:r>
          </a:p>
          <a:p>
            <a:pPr algn="just"/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nna_Mass__Neobyknovennaya_vstrech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357298"/>
            <a:ext cx="3000396" cy="4155547"/>
          </a:xfrm>
        </p:spPr>
      </p:pic>
      <p:sp>
        <p:nvSpPr>
          <p:cNvPr id="5" name="Прямоугольник 4"/>
          <p:cNvSpPr/>
          <p:nvPr/>
        </p:nvSpPr>
        <p:spPr>
          <a:xfrm>
            <a:off x="3643306" y="221455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 smtClean="0">
                <a:latin typeface="Georgia" pitchFamily="18" charset="0"/>
              </a:rPr>
              <a:t>Повесть </a:t>
            </a:r>
            <a:r>
              <a:rPr lang="ru-RU" sz="2000" dirty="0">
                <a:latin typeface="Georgia" pitchFamily="18" charset="0"/>
              </a:rPr>
              <a:t>о девочке-подростке, о ее внутреннем мире, о том, как встреча с высоким искусством наполнила ее жизнь поэзией и красотой.</a:t>
            </a: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571613"/>
            <a:ext cx="5500726" cy="307183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Georgia" pitchFamily="18" charset="0"/>
              </a:rPr>
              <a:t>«Белое </a:t>
            </a:r>
            <a:r>
              <a:rPr lang="ru-RU" sz="2000" b="1" dirty="0">
                <a:latin typeface="Georgia" pitchFamily="18" charset="0"/>
              </a:rPr>
              <a:t>чудо</a:t>
            </a:r>
            <a:r>
              <a:rPr lang="ru-RU" sz="2000" b="1" dirty="0" smtClean="0">
                <a:latin typeface="Georgia" pitchFamily="18" charset="0"/>
              </a:rPr>
              <a:t>». </a:t>
            </a:r>
            <a:endParaRPr lang="ru-RU" sz="2000" dirty="0">
              <a:latin typeface="Georgia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Georgia" pitchFamily="18" charset="0"/>
              </a:rPr>
              <a:t>Книга посвящается </a:t>
            </a:r>
            <a:r>
              <a:rPr lang="ru-RU" sz="2000" dirty="0" smtClean="0">
                <a:latin typeface="Georgia" pitchFamily="18" charset="0"/>
              </a:rPr>
              <a:t>сегодняшним школьникам</a:t>
            </a:r>
            <a:r>
              <a:rPr lang="ru-RU" sz="2000" dirty="0">
                <a:latin typeface="Georgia" pitchFamily="18" charset="0"/>
              </a:rPr>
              <a:t>, их открытиям, первым столкновениям с жизнью, с миром взрослых, увиденным глазами подростка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5" name="Рисунок 4" descr="beloe-chudo_80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3054810" cy="45720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333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Анна Владимировна Масс </vt:lpstr>
      <vt:lpstr>Биография</vt:lpstr>
      <vt:lpstr>Слайд 3</vt:lpstr>
      <vt:lpstr>Слайд 4</vt:lpstr>
      <vt:lpstr>Знакомство с творчеством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Источники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Анна Владимировна Масс </dc:title>
  <dc:creator>Windows User</dc:creator>
  <cp:lastModifiedBy>Windows User</cp:lastModifiedBy>
  <cp:revision>22</cp:revision>
  <dcterms:created xsi:type="dcterms:W3CDTF">2020-04-06T15:10:42Z</dcterms:created>
  <dcterms:modified xsi:type="dcterms:W3CDTF">2020-04-06T16:35:57Z</dcterms:modified>
</cp:coreProperties>
</file>